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842" r:id="rId1"/>
  </p:sldMasterIdLst>
  <p:notesMasterIdLst>
    <p:notesMasterId r:id="rId20"/>
  </p:notesMasterIdLst>
  <p:handoutMasterIdLst>
    <p:handoutMasterId r:id="rId21"/>
  </p:handoutMasterIdLst>
  <p:sldIdLst>
    <p:sldId id="258" r:id="rId2"/>
    <p:sldId id="259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FF"/>
    <a:srgbClr val="2941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01"/>
    <p:restoredTop sz="96817" autoAdjust="0"/>
  </p:normalViewPr>
  <p:slideViewPr>
    <p:cSldViewPr snapToGrid="0" snapToObjects="1">
      <p:cViewPr varScale="1">
        <p:scale>
          <a:sx n="130" d="100"/>
          <a:sy n="130" d="100"/>
        </p:scale>
        <p:origin x="42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71" d="100"/>
          <a:sy n="171" d="100"/>
        </p:scale>
        <p:origin x="53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A0D1EA-B8ED-EA4D-A421-E8341F9BAA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D04AE-3DFC-F24A-8062-48079A47FB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6DA7A-B0C3-AF45-BAF3-F6E782A524C2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D4110-DFD6-BF46-A06A-E7C60D9781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1BD90-421E-7A4D-9E5D-907D07C89A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E6470-F911-A244-80CF-556EF6F44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53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800D1-723B-8E4F-A5C4-3C3C8522EA2E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7600A-3490-3146-B991-DD7AAC1A1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7600A-3490-3146-B991-DD7AAC1A1DE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3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8A588-83FA-49F8-8506-547FF73ED59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54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7A55F8A9-3BFC-4747-807C-5DEA6D420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913"/>
          <a:stretch/>
        </p:blipFill>
        <p:spPr>
          <a:xfrm>
            <a:off x="0" y="4504"/>
            <a:ext cx="12192000" cy="6857999"/>
          </a:xfrm>
          <a:prstGeom prst="rect">
            <a:avLst/>
          </a:prstGeom>
        </p:spPr>
      </p:pic>
      <p:pic>
        <p:nvPicPr>
          <p:cNvPr id="67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348E6E3D-262F-E74B-94CE-68390D83E8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09" y="1"/>
            <a:ext cx="669689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81000"/>
                </a:schemeClr>
              </a:gs>
              <a:gs pos="94000">
                <a:srgbClr val="29415B">
                  <a:lumMod val="99000"/>
                  <a:alpha val="86000"/>
                </a:srgbClr>
              </a:gs>
              <a:gs pos="48000">
                <a:srgbClr val="00A0FF">
                  <a:alpha val="74000"/>
                </a:srgbClr>
              </a:gs>
            </a:gsLst>
            <a:path path="rect">
              <a:fillToRect l="100000" t="100000"/>
            </a:path>
            <a:tileRect r="-100000" b="-100000"/>
          </a:gradFill>
          <a:effectLst>
            <a:glow>
              <a:schemeClr val="tx2">
                <a:alpha val="77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2175" y="1041400"/>
            <a:ext cx="5974080" cy="2387600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2175" y="3582444"/>
            <a:ext cx="5974080" cy="1202498"/>
          </a:xfrm>
        </p:spPr>
        <p:txBody>
          <a:bodyPr>
            <a:normAutofit/>
          </a:bodyPr>
          <a:lstStyle>
            <a:lvl1pPr marL="0" indent="0" algn="r">
              <a:buNone/>
              <a:defRPr sz="2000" b="0" i="1" cap="all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5FB16862-62B2-BA44-8DBA-9C42A6ACA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32145" y="4910138"/>
            <a:ext cx="5974080" cy="412750"/>
          </a:xfrm>
        </p:spPr>
        <p:txBody>
          <a:bodyPr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32A10CA-BA9C-6845-8405-41F2D0C8FF8C}"/>
              </a:ext>
            </a:extLst>
          </p:cNvPr>
          <p:cNvSpPr/>
          <p:nvPr userDrawn="1"/>
        </p:nvSpPr>
        <p:spPr>
          <a:xfrm>
            <a:off x="6952862" y="96315"/>
            <a:ext cx="5112000" cy="108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7B6A772-87C5-2E49-8734-901E16478527}"/>
              </a:ext>
            </a:extLst>
          </p:cNvPr>
          <p:cNvSpPr/>
          <p:nvPr userDrawn="1"/>
        </p:nvSpPr>
        <p:spPr>
          <a:xfrm rot="5400000">
            <a:off x="9412161" y="2740019"/>
            <a:ext cx="5305407" cy="180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3655392-88CC-4D4F-8494-69F13DEF64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73701" y="5615032"/>
            <a:ext cx="1832524" cy="776775"/>
          </a:xfrm>
          <a:prstGeom prst="rect">
            <a:avLst/>
          </a:prstGeom>
        </p:spPr>
      </p:pic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157758FB-5581-DD4E-BA0B-1FE22C1F66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80535" y="5614989"/>
            <a:ext cx="1832571" cy="77681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2ND ORG LOGO</a:t>
            </a:r>
          </a:p>
        </p:txBody>
      </p:sp>
      <p:sp>
        <p:nvSpPr>
          <p:cNvPr id="81" name="Picture Placeholder 79">
            <a:extLst>
              <a:ext uri="{FF2B5EF4-FFF2-40B4-BE49-F238E27FC236}">
                <a16:creationId xmlns:a16="http://schemas.microsoft.com/office/drawing/2014/main" id="{10217D1A-54D2-9F4F-92FA-D6C8740018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1072" y="5614988"/>
            <a:ext cx="1832571" cy="77681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3RD ORG LOGO</a:t>
            </a:r>
          </a:p>
        </p:txBody>
      </p:sp>
    </p:spTree>
    <p:extLst>
      <p:ext uri="{BB962C8B-B14F-4D97-AF65-F5344CB8AC3E}">
        <p14:creationId xmlns:p14="http://schemas.microsoft.com/office/powerpoint/2010/main" val="159389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2A2302-4E20-CB47-9D44-B9F34CD986BC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BB2029-5214-564A-99C0-07765A28D936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5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 algn="ctr">
              <a:defRPr sz="3600" b="1" i="1">
                <a:latin typeface="Titillium Web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3C838-1EF0-0545-BFF5-78E4C361A661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4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4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031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0792BD-108E-574E-8FCE-777E69D78FA9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45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noFill/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noFill/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noFill/>
          <a:ln w="254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B1171B-4260-3B4B-BCB8-7B4A81607ACD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12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DFCE-0F33-4969-9477-E05F8C06F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7403CE-956A-4C64-857C-5EE1FC020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F313F-7D8D-439F-952F-6393859E2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6765-261F-4DFA-9115-685928B95D1C}" type="datetimeFigureOut">
              <a:rPr lang="en-AU" smtClean="0"/>
              <a:t>19/09/2019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F811E-F980-4644-8512-00970A831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20A9-986C-40ED-B3DD-9955A0E9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43A1-13BB-4F48-9E05-1F2CC1003D1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746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5F12B0-F81A-DB4D-AAAD-60AACFE3ADC2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254600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COMPUTATIONAL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5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919B9-56FE-624A-BF69-6ED8824F7416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254600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COMPUTATIONAL INFRASTRUCTURE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7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8CF2DA-D6E4-5744-9742-A4E5F6FE3C7F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9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6438A0-6F26-C445-BC88-13443616DE49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2261661"/>
            <a:ext cx="9905998" cy="147857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B331E8-383C-184B-8A47-77035BFB83CD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6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9EB56-3877-2E44-A0C6-F6C6B78D3E24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6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8167-27F6-1E46-9A66-EEE292BD7E82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2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A73174-9EB3-7343-973A-AB1D6FFF9DDC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9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 userDrawn="1"/>
        </p:nvPicPr>
        <p:blipFill>
          <a:blip r:embed="rId1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4606"/>
            <a:ext cx="12192003" cy="843394"/>
          </a:xfrm>
          <a:prstGeom prst="rect">
            <a:avLst/>
          </a:prstGeom>
          <a:gradFill flip="none" rotWithShape="1">
            <a:gsLst>
              <a:gs pos="15000">
                <a:srgbClr val="0070C0"/>
              </a:gs>
              <a:gs pos="94000">
                <a:srgbClr val="29415B">
                  <a:lumMod val="99000"/>
                </a:srgbClr>
              </a:gs>
              <a:gs pos="48000">
                <a:srgbClr val="00A0FF">
                  <a:alpha val="75000"/>
                </a:srgbClr>
              </a:gs>
            </a:gsLst>
            <a:path path="rect">
              <a:fillToRect l="100000" t="100000"/>
            </a:path>
            <a:tileRect r="-100000" b="-100000"/>
          </a:gradFill>
          <a:effectLst>
            <a:glow>
              <a:schemeClr val="tx2">
                <a:alpha val="62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1059394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545899"/>
            <a:ext cx="9905999" cy="2918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62546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DFD8B33-5443-E342-BFD4-537524AEC376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625460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595DB3E5-CC39-264C-BD9B-DB8B2147D64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9856D5B-DA19-B047-89E9-EA7ED872CC53}"/>
              </a:ext>
            </a:extLst>
          </p:cNvPr>
          <p:cNvSpPr/>
          <p:nvPr userDrawn="1"/>
        </p:nvSpPr>
        <p:spPr>
          <a:xfrm>
            <a:off x="136138" y="94592"/>
            <a:ext cx="5306400" cy="108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CFC34B-2C19-BB4E-9E8C-B97A650F2CB7}"/>
              </a:ext>
            </a:extLst>
          </p:cNvPr>
          <p:cNvSpPr/>
          <p:nvPr userDrawn="1"/>
        </p:nvSpPr>
        <p:spPr>
          <a:xfrm rot="5400000">
            <a:off x="-2512965" y="2741896"/>
            <a:ext cx="5305407" cy="1080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60919E-7379-3C49-B390-916878D5FEC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41412" y="6133522"/>
            <a:ext cx="1428606" cy="6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9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6" r:id="rId13"/>
    <p:sldLayoutId id="2147483857" r:id="rId14"/>
    <p:sldLayoutId id="2147483858" r:id="rId1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baseline="0">
          <a:solidFill>
            <a:schemeClr val="tx1"/>
          </a:solidFill>
          <a:latin typeface="Titillium Web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SzPct val="125000"/>
        <a:buFont typeface="Wingdings" pitchFamily="2" charset="2"/>
        <a:buChar char="§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16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SzPct val="125000"/>
        <a:buFont typeface="Wingdings" pitchFamily="2" charset="2"/>
        <a:buChar char="§"/>
        <a:defRPr sz="16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48199-4FC7-0940-B6AA-7D545B1E24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Accelerated pyramid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6A76C-3798-D54C-ABAC-8CDCDAAE4C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 err="1"/>
              <a:t>gsky</a:t>
            </a:r>
            <a:r>
              <a:rPr lang="en-US" dirty="0"/>
              <a:t> faster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1AD8-7008-451C-925B-8196456CC374}"/>
              </a:ext>
            </a:extLst>
          </p:cNvPr>
          <p:cNvSpPr txBox="1"/>
          <p:nvPr/>
        </p:nvSpPr>
        <p:spPr>
          <a:xfrm>
            <a:off x="6585155" y="4328651"/>
            <a:ext cx="500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First status update on: 22 Aug, 2019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6265-70B2-49DF-BC87-A8A9D33D94BF}"/>
              </a:ext>
            </a:extLst>
          </p:cNvPr>
          <p:cNvSpPr txBox="1"/>
          <p:nvPr/>
        </p:nvSpPr>
        <p:spPr>
          <a:xfrm>
            <a:off x="6585154" y="4720727"/>
            <a:ext cx="500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Latest status update on: 19-Sep-19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080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3"/>
    </mc:Choice>
    <mc:Fallback xmlns="">
      <p:transition spd="slow" advTm="2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99D49A-4C0F-43DF-A1D5-192313D9D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2438400" cy="2438400"/>
          </a:xfrm>
          <a:prstGeom prst="rect">
            <a:avLst/>
          </a:prstGeom>
        </p:spPr>
      </p:pic>
      <p:pic>
        <p:nvPicPr>
          <p:cNvPr id="7" name="Picture 6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4CCCEEE5-548B-4450-B508-269294376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1219200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2D7D3-7F96-42FD-AD6F-110363125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2209800"/>
            <a:ext cx="2438400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F208B-1A89-4602-A333-6E8CA25D34EE}"/>
              </a:ext>
            </a:extLst>
          </p:cNvPr>
          <p:cNvSpPr txBox="1"/>
          <p:nvPr/>
        </p:nvSpPr>
        <p:spPr>
          <a:xfrm>
            <a:off x="1307432" y="998055"/>
            <a:ext cx="279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 the GSKY code.</a:t>
            </a:r>
            <a:endParaRPr lang="en-A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1ACA7-BDA1-4B3D-8E26-4E6CCC2D57DE}"/>
              </a:ext>
            </a:extLst>
          </p:cNvPr>
          <p:cNvSpPr txBox="1"/>
          <p:nvPr/>
        </p:nvSpPr>
        <p:spPr>
          <a:xfrm>
            <a:off x="1708485" y="1762261"/>
            <a:ext cx="571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Enclosing tile (cached or compiled from building blocks)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320EF-FB8E-44B4-9C44-FE6E5F116B95}"/>
              </a:ext>
            </a:extLst>
          </p:cNvPr>
          <p:cNvSpPr txBox="1"/>
          <p:nvPr/>
        </p:nvSpPr>
        <p:spPr>
          <a:xfrm>
            <a:off x="7477125" y="1762261"/>
            <a:ext cx="394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Resized to fit the dimensions in the call</a:t>
            </a:r>
            <a:endParaRPr lang="en-AU" dirty="0"/>
          </a:p>
        </p:txBody>
      </p:sp>
      <p:pic>
        <p:nvPicPr>
          <p:cNvPr id="14" name="Picture 13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D0D8B9E6-59EE-4F19-B7EE-C424CFDA4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63189"/>
            <a:ext cx="12192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30E8D3-6953-45AC-8127-FB4FBC30C1E9}"/>
              </a:ext>
            </a:extLst>
          </p:cNvPr>
          <p:cNvSpPr txBox="1"/>
          <p:nvPr/>
        </p:nvSpPr>
        <p:spPr>
          <a:xfrm>
            <a:off x="7315200" y="4419604"/>
            <a:ext cx="373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Requested BBOX (Not cached)</a:t>
            </a:r>
            <a:endParaRPr lang="en-A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C4059C-852F-4653-8039-66BF26A5D3AD}"/>
              </a:ext>
            </a:extLst>
          </p:cNvPr>
          <p:cNvSpPr/>
          <p:nvPr/>
        </p:nvSpPr>
        <p:spPr>
          <a:xfrm>
            <a:off x="4139381" y="998055"/>
            <a:ext cx="2769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Must view as a slide show.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FCCF6-BE31-4F94-87AA-4A5AB26A9518}"/>
              </a:ext>
            </a:extLst>
          </p:cNvPr>
          <p:cNvSpPr txBox="1"/>
          <p:nvPr/>
        </p:nvSpPr>
        <p:spPr>
          <a:xfrm>
            <a:off x="1128252" y="3661429"/>
            <a:ext cx="44171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Still to 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Calculate the offsets to create tiles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Handle both EPSG:3857 and EPSG:4326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16980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50293C-BB3A-43C9-87E6-2FDC70F97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Friday, 20 September 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643A7-B818-4E9A-811F-30D91849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E817F-F2D3-4A8F-962F-B6BBF50E9D31}"/>
              </a:ext>
            </a:extLst>
          </p:cNvPr>
          <p:cNvSpPr txBox="1"/>
          <p:nvPr/>
        </p:nvSpPr>
        <p:spPr>
          <a:xfrm>
            <a:off x="862781" y="309716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on 5 Sep, 2019</a:t>
            </a:r>
            <a:endParaRPr lang="en-A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FDB51-E380-47FC-9710-5E0150FF28DE}"/>
              </a:ext>
            </a:extLst>
          </p:cNvPr>
          <p:cNvSpPr txBox="1"/>
          <p:nvPr/>
        </p:nvSpPr>
        <p:spPr>
          <a:xfrm>
            <a:off x="988142" y="744794"/>
            <a:ext cx="6076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an algorithm to </a:t>
            </a:r>
            <a:r>
              <a:rPr lang="en-US" b="1" dirty="0">
                <a:solidFill>
                  <a:srgbClr val="00B050"/>
                </a:solidFill>
              </a:rPr>
              <a:t>build tiles on the fly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three cached levels: 10, 100,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lower levels created from the cached tiles.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Documented the steps and code so far.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C4948-E76D-4A2D-913B-AE0B94D57E88}"/>
              </a:ext>
            </a:extLst>
          </p:cNvPr>
          <p:cNvSpPr txBox="1"/>
          <p:nvPr/>
        </p:nvSpPr>
        <p:spPr>
          <a:xfrm>
            <a:off x="1069258" y="3154600"/>
            <a:ext cx="51348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Cached levels are taken directly.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between levels are built from the cached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tiles take 500 milliseconds.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Cached tiles take 500 microseconds.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page takes higher…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Browser 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CPU overload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AD86D-FBF1-4AEE-A4B8-9C134304E069}"/>
              </a:ext>
            </a:extLst>
          </p:cNvPr>
          <p:cNvSpPr/>
          <p:nvPr/>
        </p:nvSpPr>
        <p:spPr>
          <a:xfrm>
            <a:off x="6204155" y="211639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AU" b="1" noProof="1">
                <a:latin typeface="Calibri" panose="020F0502020204030204" pitchFamily="34" charset="0"/>
                <a:ea typeface="Calibri" panose="020F0502020204030204" pitchFamily="34" charset="0"/>
              </a:rPr>
              <a:t>Zoom levels vs. time to paint a page:</a:t>
            </a:r>
            <a:endParaRPr lang="en-AU" noProof="1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3000 km 	- 11 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1000 	- 7 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500   	- 1 sec - Cached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300 		- </a:t>
            </a:r>
            <a:r>
              <a:rPr lang="en-AU" b="1" noProof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38</a:t>
            </a:r>
            <a:r>
              <a:rPr lang="en-AU" noProof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200   	- 15 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100   	- 1 sec - Cached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50     	- </a:t>
            </a:r>
            <a:r>
              <a:rPr lang="en-AU" b="1" noProof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66 </a:t>
            </a: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20     	- 13 sec</a:t>
            </a:r>
          </a:p>
          <a:p>
            <a:pPr marL="457200">
              <a:spcAft>
                <a:spcPts val="0"/>
              </a:spcAft>
            </a:pPr>
            <a:r>
              <a:rPr lang="en-AU" noProof="1">
                <a:latin typeface="Calibri" panose="020F0502020204030204" pitchFamily="34" charset="0"/>
                <a:ea typeface="Calibri" panose="020F0502020204030204" pitchFamily="34" charset="0"/>
              </a:rPr>
              <a:t>10     	- 1 sec – Cached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70F285-9A77-4132-89AA-7E260C518083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Dynamic Caching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945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1370D-8EA7-47D1-A87F-C83F34A1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Friday, 20 September 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371EE-5C67-4F3A-A912-8D5DB175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99CE7F-1D87-426E-B0D5-7FF49E306631}"/>
              </a:ext>
            </a:extLst>
          </p:cNvPr>
          <p:cNvSpPr txBox="1"/>
          <p:nvPr/>
        </p:nvSpPr>
        <p:spPr>
          <a:xfrm>
            <a:off x="855405" y="287594"/>
            <a:ext cx="5493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Dynamic Caching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Built tiles are saved in temp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Re-display takes </a:t>
            </a:r>
            <a:r>
              <a:rPr lang="en-AU" b="1" dirty="0">
                <a:solidFill>
                  <a:srgbClr val="00B050"/>
                </a:solidFill>
              </a:rPr>
              <a:t>1 second</a:t>
            </a:r>
            <a:r>
              <a:rPr lang="en-AU" dirty="0"/>
              <a:t> for whole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cache is emptied at midnight.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BD5F6-AA89-4C65-9B19-D9F379133BEF}"/>
              </a:ext>
            </a:extLst>
          </p:cNvPr>
          <p:cNvSpPr txBox="1"/>
          <p:nvPr/>
        </p:nvSpPr>
        <p:spPr>
          <a:xfrm>
            <a:off x="855405" y="1976284"/>
            <a:ext cx="3952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1"/>
              <a:t>Further enhancements</a:t>
            </a:r>
            <a:endParaRPr lang="en-US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Better parallelization to cache.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Shift display to GRPC worker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Optimise the calls from Terria.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/>
              <a:t>Eliminate the second date.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EFF69-2666-4011-A75C-3F1F624B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693" y="2975514"/>
            <a:ext cx="4422456" cy="60220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E4A538-A8A1-4836-949A-8C7C1F20D4BA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Cropping the tiles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883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335EF-54D4-4B94-A7F1-3CF660C5F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25054-C1E4-421D-A83E-E3B3A730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0A142-1A22-42E5-8C57-23251FF439C0}"/>
              </a:ext>
            </a:extLst>
          </p:cNvPr>
          <p:cNvSpPr txBox="1"/>
          <p:nvPr/>
        </p:nvSpPr>
        <p:spPr>
          <a:xfrm>
            <a:off x="781665" y="383458"/>
            <a:ext cx="552327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Cropping to display for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Non-standard bounding boxes from scripts.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EPSG:4326 coordinates.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Converts to EPSG:3857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Works for subsets of 10km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Must crop from composite tiles.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Still to do. Code is ready.</a:t>
            </a:r>
            <a:endParaRPr lang="en-A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E0250-3DB8-40FA-AAE1-212B6C65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2153188"/>
            <a:ext cx="2570979" cy="259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0DFD7-119C-42AD-90FF-D13E458F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44" y="2278548"/>
            <a:ext cx="2419048" cy="24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B42A4F-8FA9-45CA-B178-A9E885700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35" y="2278548"/>
            <a:ext cx="2428571" cy="2447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2071FB-717A-4B32-8795-D2D220F77583}"/>
              </a:ext>
            </a:extLst>
          </p:cNvPr>
          <p:cNvSpPr/>
          <p:nvPr/>
        </p:nvSpPr>
        <p:spPr>
          <a:xfrm>
            <a:off x="3502738" y="3591235"/>
            <a:ext cx="988142" cy="84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2E33F-C57A-4A71-8676-EB4D7EBB2B05}"/>
              </a:ext>
            </a:extLst>
          </p:cNvPr>
          <p:cNvSpPr txBox="1"/>
          <p:nvPr/>
        </p:nvSpPr>
        <p:spPr>
          <a:xfrm>
            <a:off x="1393723" y="4911213"/>
            <a:ext cx="5884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It is cropping the wrong area.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- Must fix.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- Offsets are to be taken from top left.</a:t>
            </a:r>
            <a:endParaRPr lang="en-AU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1BC8A30-2ED4-42CC-BB19-8457D267E411}"/>
              </a:ext>
            </a:extLst>
          </p:cNvPr>
          <p:cNvSpPr/>
          <p:nvPr/>
        </p:nvSpPr>
        <p:spPr>
          <a:xfrm>
            <a:off x="5801188" y="3533593"/>
            <a:ext cx="208777" cy="153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0AD5F7-5CD5-4CC5-AFDB-29BC48EA2160}"/>
              </a:ext>
            </a:extLst>
          </p:cNvPr>
          <p:cNvSpPr txBox="1"/>
          <p:nvPr/>
        </p:nvSpPr>
        <p:spPr>
          <a:xfrm>
            <a:off x="1091381" y="4203290"/>
            <a:ext cx="124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km tile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748AD5-636C-440B-AA71-97E259CE4C86}"/>
              </a:ext>
            </a:extLst>
          </p:cNvPr>
          <p:cNvSpPr txBox="1"/>
          <p:nvPr/>
        </p:nvSpPr>
        <p:spPr>
          <a:xfrm>
            <a:off x="1157749" y="2743199"/>
            <a:ext cx="124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224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9CF46-BFD0-4F37-BECF-070618728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87E50-C7BC-4D3C-92C3-69C16930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A366A-A695-4450-84F2-2461367E6B51}"/>
              </a:ext>
            </a:extLst>
          </p:cNvPr>
          <p:cNvSpPr txBox="1"/>
          <p:nvPr/>
        </p:nvSpPr>
        <p:spPr>
          <a:xfrm>
            <a:off x="641555" y="368710"/>
            <a:ext cx="497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work and Challenges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E6ACA-70F9-4F99-8FC9-6A906EAD3604}"/>
              </a:ext>
            </a:extLst>
          </p:cNvPr>
          <p:cNvSpPr txBox="1"/>
          <p:nvPr/>
        </p:nvSpPr>
        <p:spPr>
          <a:xfrm>
            <a:off x="759542" y="907026"/>
            <a:ext cx="66441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Shift the tile building to worker nodes.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Bring the total page display down to milliseconds.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Eliminate Terria’s second date fetching.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Heuristic algorithm.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Impractical.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Build tiles on Raijin.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Needs benchmarking of KSUs.</a:t>
            </a:r>
          </a:p>
        </p:txBody>
      </p:sp>
    </p:spTree>
    <p:extLst>
      <p:ext uri="{BB962C8B-B14F-4D97-AF65-F5344CB8AC3E}">
        <p14:creationId xmlns:p14="http://schemas.microsoft.com/office/powerpoint/2010/main" val="4074753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8BAB3-7DE0-4AB8-BB53-40F150FD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F2DD0-88D7-4EC1-8EFE-4BF4BEB1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7E427-B130-426D-80D1-C7617DD8B2F8}"/>
              </a:ext>
            </a:extLst>
          </p:cNvPr>
          <p:cNvSpPr txBox="1"/>
          <p:nvPr/>
        </p:nvSpPr>
        <p:spPr>
          <a:xfrm>
            <a:off x="700548" y="309716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 on 20 Sep, 2019</a:t>
            </a:r>
            <a:endParaRPr lang="en-A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A0DB2-35D1-456B-93CF-B3C7DB3EDDCC}"/>
              </a:ext>
            </a:extLst>
          </p:cNvPr>
          <p:cNvSpPr txBox="1"/>
          <p:nvPr/>
        </p:nvSpPr>
        <p:spPr>
          <a:xfrm>
            <a:off x="1076632" y="774290"/>
            <a:ext cx="6253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</a:rPr>
              <a:t>PoC: using cached PNG tiles for all zoom levels: </a:t>
            </a:r>
            <a:r>
              <a:rPr lang="en-US" b="1" noProof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</a:t>
            </a: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Continent-wide display.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Fast painting of screen.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Works with Terria and, probably, other WMS clients.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ArcGIS, QGIS 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These require continent-wide display.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KMLs to zoom 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not work with scripts.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0F9D9E-37DE-4215-AAE2-C9386D8917BA}"/>
              </a:ext>
            </a:extLst>
          </p:cNvPr>
          <p:cNvSpPr txBox="1"/>
          <p:nvPr/>
        </p:nvSpPr>
        <p:spPr>
          <a:xfrm>
            <a:off x="1076632" y="3229895"/>
            <a:ext cx="556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</a:rPr>
              <a:t>PoC: Modification to work with scripts: </a:t>
            </a:r>
            <a:r>
              <a:rPr lang="en-US" b="1" noProof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Working.</a:t>
            </a:r>
            <a:endParaRPr lang="en-US" noProof="1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Non-standard BBOX.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EPSG:4326 to EPSG:3857.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Composite or cropped tiles.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63F5E-0C7D-4F8B-B8E0-E2085CCC19D6}"/>
              </a:ext>
            </a:extLst>
          </p:cNvPr>
          <p:cNvSpPr txBox="1"/>
          <p:nvPr/>
        </p:nvSpPr>
        <p:spPr>
          <a:xfrm>
            <a:off x="1076632" y="4719482"/>
            <a:ext cx="5176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1">
                <a:latin typeface="Calibri" panose="020F0502020204030204" pitchFamily="34" charset="0"/>
                <a:cs typeface="Calibri" panose="020F0502020204030204" pitchFamily="34" charset="0"/>
              </a:rPr>
              <a:t>PoC: Replacing PNG with TIFF: </a:t>
            </a:r>
            <a:r>
              <a:rPr lang="en-US" b="1" noProof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yet working.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Crawling 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Storage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noProof="1">
                <a:latin typeface="Calibri" panose="020F0502020204030204" pitchFamily="34" charset="0"/>
                <a:cs typeface="Calibri" panose="020F0502020204030204" pitchFamily="34" charset="0"/>
              </a:rPr>
              <a:t>Caching time.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C23F267-C727-48B7-9F9B-293E10126072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TIFF method: Details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464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8BAB3-7DE0-4AB8-BB53-40F150FD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Friday, 20 September 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F2DD0-88D7-4EC1-8EFE-4BF4BEB1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1FBEC-4EB1-4060-BBB6-4218B524E370}"/>
              </a:ext>
            </a:extLst>
          </p:cNvPr>
          <p:cNvSpPr txBox="1"/>
          <p:nvPr/>
        </p:nvSpPr>
        <p:spPr>
          <a:xfrm>
            <a:off x="700548" y="324464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Replacing PNG with TIFF</a:t>
            </a:r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BB2AC-63D2-4A1A-9C1D-1206A263A92A}"/>
              </a:ext>
            </a:extLst>
          </p:cNvPr>
          <p:cNvSpPr txBox="1"/>
          <p:nvPr/>
        </p:nvSpPr>
        <p:spPr>
          <a:xfrm>
            <a:off x="980767" y="774291"/>
            <a:ext cx="5302045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Use GeoTIFFs instead of PNGs as cached tiles.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Crawl these into 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GSKY will now build PNGs from these TIFFs.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It might be faster than building from NetCDFs.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E39B7-DD5F-4258-9367-941E567A4DE0}"/>
              </a:ext>
            </a:extLst>
          </p:cNvPr>
          <p:cNvSpPr txBox="1"/>
          <p:nvPr/>
        </p:nvSpPr>
        <p:spPr>
          <a:xfrm>
            <a:off x="980766" y="2256502"/>
            <a:ext cx="5302045" cy="95410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 change in GSKY core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Caching time may be lower.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Storage space could be lower.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Will eliminate ImageMagick, an external program.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B9CD0-D082-4E55-8015-AFBFE1F74C03}"/>
              </a:ext>
            </a:extLst>
          </p:cNvPr>
          <p:cNvSpPr txBox="1"/>
          <p:nvPr/>
        </p:nvSpPr>
        <p:spPr>
          <a:xfrm>
            <a:off x="700548" y="1829422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9E20B-34AC-4FEE-9B4D-16BE94CB1B5D}"/>
              </a:ext>
            </a:extLst>
          </p:cNvPr>
          <p:cNvSpPr txBox="1"/>
          <p:nvPr/>
        </p:nvSpPr>
        <p:spPr>
          <a:xfrm>
            <a:off x="980766" y="3694471"/>
            <a:ext cx="5302045" cy="7386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WCS method to save as GeoTIFFs.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Crawling into 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1">
                <a:latin typeface="Calibri" panose="020F0502020204030204" pitchFamily="34" charset="0"/>
                <a:cs typeface="Calibri" panose="020F0502020204030204" pitchFamily="34" charset="0"/>
              </a:rPr>
              <a:t>A separate ‘config.json’ with new layer names.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D2422-1A02-4E57-BD37-7AEEB3161519}"/>
              </a:ext>
            </a:extLst>
          </p:cNvPr>
          <p:cNvSpPr txBox="1"/>
          <p:nvPr/>
        </p:nvSpPr>
        <p:spPr>
          <a:xfrm>
            <a:off x="700548" y="3267391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358A2-1526-4653-9989-984A895EA012}"/>
              </a:ext>
            </a:extLst>
          </p:cNvPr>
          <p:cNvSpPr txBox="1"/>
          <p:nvPr/>
        </p:nvSpPr>
        <p:spPr>
          <a:xfrm>
            <a:off x="980766" y="4837469"/>
            <a:ext cx="5302045" cy="73866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TIFFs may use more 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space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and/or 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caching 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Crawling into MAS won’t be automatic.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TIFFs do not save the </a:t>
            </a:r>
            <a:r>
              <a:rPr lang="en-US" sz="1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stamps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AU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E6D08-1637-4F13-8907-0CD6C15B7B1C}"/>
              </a:ext>
            </a:extLst>
          </p:cNvPr>
          <p:cNvSpPr txBox="1"/>
          <p:nvPr/>
        </p:nvSpPr>
        <p:spPr>
          <a:xfrm>
            <a:off x="700548" y="4454633"/>
            <a:ext cx="349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Issues </a:t>
            </a:r>
            <a:endParaRPr lang="en-A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4D8914-C2BE-409E-8A60-36C3F5FC6979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TIFF method: Findings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619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50A57-2824-4E9F-B6E0-50F54B478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Friday, 20 September 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394F2-FA30-4D23-9C34-38EE73DA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43D67-DBF7-40B2-9E0E-2E8C0477225B}"/>
              </a:ext>
            </a:extLst>
          </p:cNvPr>
          <p:cNvSpPr txBox="1"/>
          <p:nvPr/>
        </p:nvSpPr>
        <p:spPr>
          <a:xfrm>
            <a:off x="700548" y="309716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Findings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8E9D4D-77C2-4AB6-8831-7A0AEBADC26B}"/>
              </a:ext>
            </a:extLst>
          </p:cNvPr>
          <p:cNvSpPr/>
          <p:nvPr/>
        </p:nvSpPr>
        <p:spPr>
          <a:xfrm>
            <a:off x="700548" y="73559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sz="1400" b="1" noProof="1">
                <a:solidFill>
                  <a:srgbClr val="00B0F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This method is still not working…</a:t>
            </a:r>
            <a:endParaRPr lang="en-AU" sz="1400" noProof="1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noProof="1">
                <a:latin typeface="Calibri" panose="020F0502020204030204" pitchFamily="34" charset="0"/>
                <a:ea typeface="Times New Roman" panose="02020603050405020304" pitchFamily="18" charset="0"/>
              </a:rPr>
              <a:t>The TIFFs must be crawled into the MAS database.</a:t>
            </a:r>
            <a:endParaRPr lang="en-AU" sz="1400" noProof="1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143000" lvl="2" indent="-228600"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AU" sz="1400" b="1" noProof="1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Crawling gives errors</a:t>
            </a:r>
            <a:endParaRPr lang="en-AU" sz="1400" noProof="1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600200" lvl="3" indent="-228600">
              <a:buFont typeface="Courier New" panose="02070309020205020404" pitchFamily="49" charset="0"/>
              <a:buChar char="o"/>
            </a:pPr>
            <a:r>
              <a:rPr lang="en-AU" sz="1400" i="1" noProof="1">
                <a:latin typeface="Calibri" panose="020F0502020204030204" pitchFamily="34" charset="0"/>
                <a:ea typeface="Times New Roman" panose="02020603050405020304" pitchFamily="18" charset="0"/>
              </a:rPr>
              <a:t>band 1: SetOffset() not supported on this raster band</a:t>
            </a:r>
          </a:p>
          <a:p>
            <a:pPr marL="1600200" lvl="3" indent="-228600">
              <a:buFont typeface="Courier New" panose="02070309020205020404" pitchFamily="49" charset="0"/>
              <a:buChar char="o"/>
            </a:pPr>
            <a:r>
              <a:rPr lang="en-AU" sz="1400" i="1" noProof="1">
                <a:latin typeface="Calibri" panose="020F0502020204030204" pitchFamily="34" charset="0"/>
                <a:ea typeface="Calibri" panose="020F0502020204030204" pitchFamily="34" charset="0"/>
              </a:rPr>
              <a:t>No timestamps in the TSV file.</a:t>
            </a:r>
          </a:p>
          <a:p>
            <a:pPr marL="685800" lvl="1" indent="-228600">
              <a:buFont typeface="Courier New" panose="02070309020205020404" pitchFamily="49" charset="0"/>
              <a:buChar char="o"/>
            </a:pPr>
            <a:r>
              <a:rPr lang="en-AU" sz="1400" b="1" noProof="1">
                <a:solidFill>
                  <a:srgbClr val="00A0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Solutions</a:t>
            </a:r>
          </a:p>
          <a:p>
            <a:pPr marL="1143000" lvl="2" indent="-228600">
              <a:buFont typeface="Courier New" panose="02070309020205020404" pitchFamily="49" charset="0"/>
              <a:buChar char="o"/>
            </a:pPr>
            <a:r>
              <a:rPr lang="en-AU" sz="1400" noProof="1">
                <a:latin typeface="Calibri" panose="020F0502020204030204" pitchFamily="34" charset="0"/>
                <a:ea typeface="Calibri" panose="020F0502020204030204" pitchFamily="34" charset="0"/>
              </a:rPr>
              <a:t>Ignore the first error</a:t>
            </a:r>
          </a:p>
          <a:p>
            <a:pPr marL="1143000" lvl="2" indent="-228600">
              <a:buFont typeface="Courier New" panose="02070309020205020404" pitchFamily="49" charset="0"/>
              <a:buChar char="o"/>
            </a:pPr>
            <a:r>
              <a:rPr lang="en-AU" sz="1400" noProof="1">
                <a:latin typeface="Calibri" panose="020F0502020204030204" pitchFamily="34" charset="0"/>
                <a:ea typeface="Calibri" panose="020F0502020204030204" pitchFamily="34" charset="0"/>
              </a:rPr>
              <a:t>Manually insert the time stamps into the TSV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54110-992C-4580-B804-8C88E6E66943}"/>
              </a:ext>
            </a:extLst>
          </p:cNvPr>
          <p:cNvSpPr/>
          <p:nvPr/>
        </p:nvSpPr>
        <p:spPr>
          <a:xfrm>
            <a:off x="700548" y="2632035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sz="1400" b="1" dirty="0">
                <a:solidFill>
                  <a:srgbClr val="00B0F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Storage space is another issue.</a:t>
            </a:r>
            <a:endParaRPr lang="en-AU" sz="14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Total of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72</a:t>
            </a:r>
            <a:r>
              <a:rPr lang="en-AU" sz="1400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files for one time slice/zoom level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Size: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23 GB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cf.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 GB</a:t>
            </a: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 as PNGs.</a:t>
            </a:r>
            <a:endParaRPr lang="en-AU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It could take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359 TB</a:t>
            </a: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 for all time slices.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cf. </a:t>
            </a:r>
            <a:r>
              <a:rPr lang="en-AU" sz="14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 TB</a:t>
            </a: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 for PNGs after skipping the blank tiles.</a:t>
            </a:r>
            <a:endParaRPr lang="en-AU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143000" lvl="2" indent="-228600"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Blanks probably cannot be skipped in TIFFs. </a:t>
            </a:r>
            <a:endParaRPr lang="en-AU" sz="14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4D81F-E000-4F6E-8D86-07808A95A193}"/>
              </a:ext>
            </a:extLst>
          </p:cNvPr>
          <p:cNvSpPr/>
          <p:nvPr/>
        </p:nvSpPr>
        <p:spPr>
          <a:xfrm>
            <a:off x="700548" y="454421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AU" sz="1400" b="1" dirty="0">
                <a:solidFill>
                  <a:srgbClr val="00B0F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Crawling and Ingestion...</a:t>
            </a:r>
            <a:endParaRPr lang="en-AU" sz="14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Trying to ingest into a local MAS database.</a:t>
            </a:r>
          </a:p>
          <a:p>
            <a:pPr marL="742950" lvl="1" indent="-285750"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AU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Having trouble with PostgreSQL on my VM.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AU" sz="1400" b="1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Still investigating…</a:t>
            </a:r>
            <a:r>
              <a:rPr lang="en-AU" sz="1400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9E3D75-B9C7-4842-ABE8-A8B389EDB253}"/>
              </a:ext>
            </a:extLst>
          </p:cNvPr>
          <p:cNvSpPr/>
          <p:nvPr/>
        </p:nvSpPr>
        <p:spPr>
          <a:xfrm>
            <a:off x="6356555" y="5456903"/>
            <a:ext cx="3451123" cy="41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Next: TIFF vs. PNG comparison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629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5B8E3-90E9-49F8-9C8A-6FBACC28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79282-1D66-4F13-8636-07EE8F5A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AF823-0A4B-48EA-B054-FD45A511CAD6}"/>
              </a:ext>
            </a:extLst>
          </p:cNvPr>
          <p:cNvSpPr txBox="1"/>
          <p:nvPr/>
        </p:nvSpPr>
        <p:spPr>
          <a:xfrm>
            <a:off x="700548" y="309716"/>
            <a:ext cx="539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PNG vs. TIFFs</a:t>
            </a:r>
            <a:endParaRPr lang="en-A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5D60EF-3032-4541-800D-0E8B55643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071738"/>
              </p:ext>
            </p:extLst>
          </p:nvPr>
        </p:nvGraphicFramePr>
        <p:xfrm>
          <a:off x="743469" y="971158"/>
          <a:ext cx="6652847" cy="2302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3496">
                  <a:extLst>
                    <a:ext uri="{9D8B030D-6E8A-4147-A177-3AD203B41FA5}">
                      <a16:colId xmlns:a16="http://schemas.microsoft.com/office/drawing/2014/main" val="862042857"/>
                    </a:ext>
                  </a:extLst>
                </a:gridCol>
                <a:gridCol w="1500901">
                  <a:extLst>
                    <a:ext uri="{9D8B030D-6E8A-4147-A177-3AD203B41FA5}">
                      <a16:colId xmlns:a16="http://schemas.microsoft.com/office/drawing/2014/main" val="386140720"/>
                    </a:ext>
                  </a:extLst>
                </a:gridCol>
                <a:gridCol w="1677944">
                  <a:extLst>
                    <a:ext uri="{9D8B030D-6E8A-4147-A177-3AD203B41FA5}">
                      <a16:colId xmlns:a16="http://schemas.microsoft.com/office/drawing/2014/main" val="103763002"/>
                    </a:ext>
                  </a:extLst>
                </a:gridCol>
                <a:gridCol w="1980506">
                  <a:extLst>
                    <a:ext uri="{9D8B030D-6E8A-4147-A177-3AD203B41FA5}">
                      <a16:colId xmlns:a16="http://schemas.microsoft.com/office/drawing/2014/main" val="1994864470"/>
                    </a:ext>
                  </a:extLst>
                </a:gridCol>
              </a:tblGrid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TIFFs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PNGs (tiles on the fly)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PNGs (cached)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6797229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code in GSKY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Major changes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Minor changes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708648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External program 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kern="1200" noProof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Image Magick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4757450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GRPC cluster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 (not yet done)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 (not yet done)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309597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Speed of display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Unknown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Slow to fast</a:t>
                      </a:r>
                      <a:r>
                        <a:rPr lang="en-AU" sz="1100" baseline="300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AU" sz="1100" baseline="300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Very fast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818811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Storage space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 (360 TB)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(2 TB)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(2 TB)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565799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Caching time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KSUs</a:t>
                      </a:r>
                      <a:r>
                        <a:rPr lang="en-AU" sz="1100" baseline="300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 KSUs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 KSUs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495670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Parallelisation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AU" sz="1100" baseline="300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8927285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New Config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(setting in config)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(setting in config)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716541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Updates in MAS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Manual</a:t>
                      </a:r>
                      <a:r>
                        <a:rPr lang="en-AU" sz="1100" baseline="30000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Auto; No MAS update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Auto; No MAS update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4006529"/>
                  </a:ext>
                </a:extLst>
              </a:tr>
              <a:tr h="2093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Dynamic Caching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 Yes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100" b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Not Applicable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07819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ADE9A55-C727-4DC2-928A-8D773A852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32" y="3346621"/>
            <a:ext cx="564239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altLang="en-US" sz="11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</a:t>
            </a:r>
            <a:r>
              <a:rPr kumimoji="0" lang="en-AU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Slow to build on the fly. Fast </a:t>
            </a:r>
            <a:r>
              <a:rPr lang="en-AU" alt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</a:t>
            </a:r>
            <a:r>
              <a:rPr kumimoji="0" lang="en-AU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dynamic caching.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altLang="en-US" sz="1100" dirty="0">
                <a:solidFill>
                  <a:srgbClr val="00B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2.</a:t>
            </a:r>
            <a:r>
              <a:rPr lang="en-AU" altLang="en-US" sz="1100" dirty="0">
                <a:latin typeface="Calibri" panose="020F0502020204030204" pitchFamily="34" charset="0"/>
                <a:cs typeface="Times New Roman" panose="02020603050405020304" pitchFamily="18" charset="0"/>
              </a:rPr>
              <a:t> Sequential alone is possible: 35 min per time slice.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altLang="en-US" sz="11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</a:t>
            </a:r>
            <a:r>
              <a:rPr kumimoji="0" lang="en-AU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Times out in parallel execution. Needs investigation.</a:t>
            </a:r>
            <a:endParaRPr kumimoji="0" lang="en-AU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altLang="en-US" sz="11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</a:t>
            </a:r>
            <a:r>
              <a:rPr kumimoji="0" lang="en-AU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Inserting time stamps; may be automated. Ingesting into MAS database.</a:t>
            </a:r>
            <a:endParaRPr kumimoji="0" lang="en-A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7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403093"/>
            <a:ext cx="9905998" cy="1478570"/>
          </a:xfrm>
        </p:spPr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89598"/>
            <a:ext cx="9905999" cy="2918728"/>
          </a:xfrm>
        </p:spPr>
        <p:txBody>
          <a:bodyPr/>
          <a:lstStyle/>
          <a:p>
            <a:r>
              <a:rPr lang="en-US" noProof="1"/>
              <a:t>To be able to view at continent zoom levels.</a:t>
            </a:r>
          </a:p>
          <a:p>
            <a:r>
              <a:rPr lang="en-US" noProof="1"/>
              <a:t>Faster displays.</a:t>
            </a:r>
          </a:p>
          <a:p>
            <a:r>
              <a:rPr lang="en-US" noProof="1"/>
              <a:t>To be used with other WMS clients. </a:t>
            </a:r>
          </a:p>
          <a:p>
            <a:pPr lvl="1"/>
            <a:r>
              <a:rPr lang="en-US" noProof="1"/>
              <a:t>QGIS, ArcGIS, Google Earth and NASA WorldWind.</a:t>
            </a:r>
          </a:p>
          <a:p>
            <a:pPr lvl="1"/>
            <a:r>
              <a:rPr lang="en-US" noProof="1"/>
              <a:t>KMLs that call the PNGs or GSKY are to be generated.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7667A0-40B1-448C-9413-05018B4F872C}"/>
              </a:ext>
            </a:extLst>
          </p:cNvPr>
          <p:cNvSpPr/>
          <p:nvPr/>
        </p:nvSpPr>
        <p:spPr>
          <a:xfrm>
            <a:off x="1231490" y="4903837"/>
            <a:ext cx="4542504" cy="58256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To The Demo…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51817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"/>
    </mc:Choice>
    <mc:Fallback xmlns="">
      <p:transition spd="slow" advTm="272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B9E8C-305D-43F4-B0B8-DF359547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12B0-F81A-DB4D-AAAD-60AACFE3ADC2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3B2C5-9640-4F58-B022-6CAE94FC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4A448-1695-48F0-B00B-CF35432C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349" y="598336"/>
            <a:ext cx="6745302" cy="5062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2D9F86-841C-4699-AC2F-806225A664CD}"/>
              </a:ext>
            </a:extLst>
          </p:cNvPr>
          <p:cNvSpPr txBox="1"/>
          <p:nvPr/>
        </p:nvSpPr>
        <p:spPr>
          <a:xfrm>
            <a:off x="1356852" y="154858"/>
            <a:ext cx="629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16-day DEA Landsat 8 surface reflectance</a:t>
            </a:r>
            <a:r>
              <a:rPr lang="en-AU" b="1" dirty="0"/>
              <a:t> – 19/03/2013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70FEE-F043-4F3D-8F81-5DF821903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349" y="598335"/>
            <a:ext cx="6745302" cy="506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AB418-566A-403B-9298-44DE1299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349" y="598336"/>
            <a:ext cx="6745302" cy="5062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497A5-D51A-4278-ADDD-3B0B1C56D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228EC-392D-44A5-B8ED-B6A180D2C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349" y="598336"/>
            <a:ext cx="6745300" cy="5062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985C09-D231-4BB2-A477-E400F754C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3349" y="598336"/>
            <a:ext cx="6745300" cy="506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F71F51-013D-491F-9E76-5273ED5A3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BD5A8C-9E66-4E81-BE30-2B460ADBD1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6CE949-5BE1-445C-853F-A9C2414AF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309232-BA37-4525-A7A2-2DA3AE3A90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3349" y="598333"/>
            <a:ext cx="6745300" cy="50626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CB3E2-11F9-47B8-A3A6-A771BE8AAE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3349" y="598335"/>
            <a:ext cx="6745300" cy="5062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95EA6D-D117-4B10-ABD9-EFB7942E327C}"/>
              </a:ext>
            </a:extLst>
          </p:cNvPr>
          <p:cNvSpPr txBox="1"/>
          <p:nvPr/>
        </p:nvSpPr>
        <p:spPr>
          <a:xfrm>
            <a:off x="140111" y="840658"/>
            <a:ext cx="2470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View this as a slide show.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Click mouse to animate.</a:t>
            </a:r>
            <a:endParaRPr lang="en-AU" sz="1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504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25"/>
    </mc:Choice>
    <mc:Fallback xmlns="">
      <p:transition spd="slow" advTm="24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314601"/>
            <a:ext cx="9905998" cy="147857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01106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noProof="1"/>
              <a:t>Only suitable for Terria and other WMS clients.</a:t>
            </a:r>
          </a:p>
          <a:p>
            <a:pPr lvl="1"/>
            <a:r>
              <a:rPr lang="en-US" noProof="1"/>
              <a:t>ArcGIS and QGIS are to be tested. </a:t>
            </a:r>
          </a:p>
          <a:p>
            <a:pPr lvl="1"/>
            <a:r>
              <a:rPr lang="en-US" noProof="1"/>
              <a:t>These require continent level display.</a:t>
            </a:r>
          </a:p>
          <a:p>
            <a:r>
              <a:rPr lang="en-US" noProof="1"/>
              <a:t>Not suitable for scripts.</a:t>
            </a:r>
          </a:p>
          <a:p>
            <a:pPr lvl="1"/>
            <a:r>
              <a:rPr lang="en-US" noProof="1"/>
              <a:t>Non-standard bounding boxes.</a:t>
            </a:r>
          </a:p>
          <a:p>
            <a:r>
              <a:rPr lang="en-US" noProof="1"/>
              <a:t>Too many tiles to cache.</a:t>
            </a:r>
          </a:p>
          <a:p>
            <a:r>
              <a:rPr lang="en-US" noProof="1"/>
              <a:t>Excessive processing time and storage space.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2"/>
    </mc:Choice>
    <mc:Fallback xmlns="">
      <p:transition spd="slow" advTm="43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336729"/>
            <a:ext cx="9905998" cy="147857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23234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noProof="1"/>
              <a:t>Cache only the building blocks.</a:t>
            </a:r>
          </a:p>
          <a:p>
            <a:pPr lvl="1"/>
            <a:r>
              <a:rPr lang="en-US" noProof="1"/>
              <a:t>Create the tiles for a high zoom level alone (say, 10 km)</a:t>
            </a:r>
          </a:p>
          <a:p>
            <a:r>
              <a:rPr lang="en-US" noProof="1"/>
              <a:t>Create a tile on the fly.</a:t>
            </a:r>
          </a:p>
          <a:p>
            <a:pPr lvl="1"/>
            <a:r>
              <a:rPr lang="en-US" noProof="1"/>
              <a:t>Concatenate 4 images and resize to form the next lower zoom level.</a:t>
            </a:r>
          </a:p>
          <a:p>
            <a:pPr lvl="2"/>
            <a:r>
              <a:rPr lang="en-US" noProof="1"/>
              <a:t>16 for next, 64 for the one after and so on.</a:t>
            </a:r>
          </a:p>
          <a:p>
            <a:pPr lvl="2"/>
            <a:r>
              <a:rPr lang="en-US" noProof="1"/>
              <a:t>This will cater for all zoom levels in Terria.</a:t>
            </a:r>
          </a:p>
          <a:p>
            <a:pPr lvl="1"/>
            <a:r>
              <a:rPr lang="en-US" noProof="1"/>
              <a:t>Crop smaller tiles from a larger one.</a:t>
            </a:r>
          </a:p>
          <a:p>
            <a:pPr lvl="2"/>
            <a:r>
              <a:rPr lang="en-US" noProof="1"/>
              <a:t>This will cater for the non-standard bounding boxes in scripts.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0"/>
    </mc:Choice>
    <mc:Fallback xmlns="">
      <p:transition spd="slow" advTm="249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358843"/>
            <a:ext cx="9905998" cy="147857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45348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Must work for scripts and all WMS clients.</a:t>
            </a:r>
          </a:p>
          <a:p>
            <a:r>
              <a:rPr lang="en-US" dirty="0"/>
              <a:t>Creation of tiles on the fly should not take too long.</a:t>
            </a:r>
          </a:p>
          <a:p>
            <a:r>
              <a:rPr lang="en-US" dirty="0"/>
              <a:t>Conversion of coordinates from EPSG:4326 to EPSG:3857</a:t>
            </a:r>
          </a:p>
          <a:p>
            <a:pPr lvl="1"/>
            <a:r>
              <a:rPr lang="en-US" dirty="0"/>
              <a:t>Scripts send as EPSG:4326, whereas </a:t>
            </a:r>
            <a:r>
              <a:rPr lang="en-US" dirty="0" err="1"/>
              <a:t>Terria</a:t>
            </a:r>
            <a:r>
              <a:rPr lang="en-US" dirty="0"/>
              <a:t> sends as EPSG:3857.</a:t>
            </a:r>
          </a:p>
          <a:p>
            <a:pPr lvl="1"/>
            <a:r>
              <a:rPr lang="en-US" dirty="0"/>
              <a:t>Now using external Python scripts for the conversion.</a:t>
            </a:r>
          </a:p>
          <a:p>
            <a:pPr lvl="2"/>
            <a:r>
              <a:rPr lang="en-US" dirty="0"/>
              <a:t>Must investigate GO functions for it.</a:t>
            </a:r>
          </a:p>
          <a:p>
            <a:pPr lvl="1"/>
            <a:r>
              <a:rPr lang="en-US" dirty="0"/>
              <a:t>There are some minor disparities during the conversion.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9"/>
    </mc:Choice>
    <mc:Fallback xmlns="">
      <p:transition spd="slow" advTm="33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5FE-434E-CA44-A5A2-43AB92715B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41413" y="373595"/>
            <a:ext cx="9905998" cy="1478570"/>
          </a:xfrm>
        </p:spPr>
        <p:txBody>
          <a:bodyPr/>
          <a:lstStyle/>
          <a:p>
            <a:r>
              <a:rPr lang="en-US" dirty="0"/>
              <a:t>Logic and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6D14-25D9-BF43-842C-8488F5BC702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412" y="1860100"/>
            <a:ext cx="9905999" cy="29187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Change the GSKY server code to reconstruct a tile.</a:t>
            </a:r>
          </a:p>
          <a:p>
            <a:pPr lvl="1"/>
            <a:r>
              <a:rPr lang="en-US" dirty="0"/>
              <a:t>Determine the enclosing bbox from the incoming bbox values.</a:t>
            </a:r>
          </a:p>
          <a:p>
            <a:pPr lvl="1"/>
            <a:r>
              <a:rPr lang="en-US" dirty="0"/>
              <a:t>Find or create a tile for the enclosing bounding box.</a:t>
            </a:r>
          </a:p>
          <a:p>
            <a:pPr lvl="1"/>
            <a:r>
              <a:rPr lang="en-US" dirty="0"/>
              <a:t>Calculate the offsets of the smaller tile.</a:t>
            </a:r>
          </a:p>
          <a:p>
            <a:pPr lvl="1"/>
            <a:r>
              <a:rPr lang="en-US" dirty="0"/>
              <a:t>Crop from the larger tile, re-page and re-size to the small tile.</a:t>
            </a:r>
          </a:p>
          <a:p>
            <a:r>
              <a:rPr lang="en-US" dirty="0"/>
              <a:t>Logic was tested manually and it works.</a:t>
            </a:r>
          </a:p>
          <a:p>
            <a:r>
              <a:rPr lang="en-US" dirty="0"/>
              <a:t>The algorithm is nearly completed.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D8DF-DBC7-4146-B57C-2ACE278C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2331-6ADC-E246-8B08-E74D7A4A5EDF}" type="datetime2">
              <a:rPr lang="en-AU" smtClean="0"/>
              <a:t>Thursday, 19 September 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54BEE-DF4C-5942-BA7C-0D462910A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B3E5-CC39-264C-BD9B-DB8B2147D64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6262F5-CFDB-4B69-813D-2FDFB41C0337}"/>
              </a:ext>
            </a:extLst>
          </p:cNvPr>
          <p:cNvSpPr/>
          <p:nvPr/>
        </p:nvSpPr>
        <p:spPr>
          <a:xfrm>
            <a:off x="1259400" y="4954201"/>
            <a:ext cx="4542504" cy="58256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To The Demo…</a:t>
            </a:r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131837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0"/>
    </mc:Choice>
    <mc:Fallback xmlns="">
      <p:transition spd="slow" advTm="45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4C9F56-5F4E-4FEC-8C88-81D150F1BD9B}"/>
              </a:ext>
            </a:extLst>
          </p:cNvPr>
          <p:cNvSpPr txBox="1"/>
          <p:nvPr/>
        </p:nvSpPr>
        <p:spPr>
          <a:xfrm>
            <a:off x="1323474" y="753979"/>
            <a:ext cx="1002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way to build </a:t>
            </a:r>
            <a:r>
              <a:rPr lang="en-US" b="1"/>
              <a:t>large and subset </a:t>
            </a:r>
            <a:r>
              <a:rPr lang="en-US" b="1" dirty="0"/>
              <a:t>tiles from small building blocks</a:t>
            </a:r>
            <a:endParaRPr lang="en-A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BD7FB-0A16-4116-8B06-44AFC3851BF4}"/>
              </a:ext>
            </a:extLst>
          </p:cNvPr>
          <p:cNvSpPr txBox="1"/>
          <p:nvPr/>
        </p:nvSpPr>
        <p:spPr>
          <a:xfrm>
            <a:off x="1419726" y="1283368"/>
            <a:ext cx="770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noProof="1"/>
              <a:t>Build the 10km zoom level tiles for a layer and time slice.  (6,254 tiles; 665M)</a:t>
            </a:r>
          </a:p>
          <a:p>
            <a:pPr marL="342900" indent="-342900">
              <a:buAutoNum type="arabicPeriod"/>
            </a:pPr>
            <a:r>
              <a:rPr lang="en-AU" noProof="1"/>
              <a:t>Use ImageMagick to build a 20km tile as follows.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93661F-2D58-4A4C-AF47-ABBD6E6A494A}"/>
              </a:ext>
            </a:extLst>
          </p:cNvPr>
          <p:cNvSpPr/>
          <p:nvPr/>
        </p:nvSpPr>
        <p:spPr>
          <a:xfrm>
            <a:off x="2975811" y="2037347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7264F-6C93-4B56-90C3-DCDB1E8F177F}"/>
              </a:ext>
            </a:extLst>
          </p:cNvPr>
          <p:cNvSpPr txBox="1"/>
          <p:nvPr/>
        </p:nvSpPr>
        <p:spPr>
          <a:xfrm>
            <a:off x="3031959" y="2061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BC0417-A5C3-4AA0-B278-BFBE76327D1D}"/>
              </a:ext>
            </a:extLst>
          </p:cNvPr>
          <p:cNvSpPr/>
          <p:nvPr/>
        </p:nvSpPr>
        <p:spPr>
          <a:xfrm>
            <a:off x="3400925" y="2037348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1BC96B-C91C-4A6C-9D11-484DEF7A125D}"/>
              </a:ext>
            </a:extLst>
          </p:cNvPr>
          <p:cNvSpPr txBox="1"/>
          <p:nvPr/>
        </p:nvSpPr>
        <p:spPr>
          <a:xfrm>
            <a:off x="3457073" y="20614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0D906-800A-4BAC-B668-85723CACE53A}"/>
              </a:ext>
            </a:extLst>
          </p:cNvPr>
          <p:cNvSpPr/>
          <p:nvPr/>
        </p:nvSpPr>
        <p:spPr>
          <a:xfrm>
            <a:off x="2975812" y="2462461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98A1B-4582-42AE-B305-083B451EFE5C}"/>
              </a:ext>
            </a:extLst>
          </p:cNvPr>
          <p:cNvSpPr txBox="1"/>
          <p:nvPr/>
        </p:nvSpPr>
        <p:spPr>
          <a:xfrm>
            <a:off x="3031960" y="2486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81E834-9E54-4531-92A6-014F6EA75603}"/>
              </a:ext>
            </a:extLst>
          </p:cNvPr>
          <p:cNvSpPr/>
          <p:nvPr/>
        </p:nvSpPr>
        <p:spPr>
          <a:xfrm>
            <a:off x="3400926" y="2462462"/>
            <a:ext cx="425115" cy="425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86D3B-CA5A-43A1-B41E-22D166842F7D}"/>
              </a:ext>
            </a:extLst>
          </p:cNvPr>
          <p:cNvSpPr txBox="1"/>
          <p:nvPr/>
        </p:nvSpPr>
        <p:spPr>
          <a:xfrm>
            <a:off x="3457074" y="24865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6FD8C-19EF-49AB-A6AD-E48FEAD9B7BD}"/>
              </a:ext>
            </a:extLst>
          </p:cNvPr>
          <p:cNvSpPr txBox="1"/>
          <p:nvPr/>
        </p:nvSpPr>
        <p:spPr>
          <a:xfrm>
            <a:off x="4066674" y="1997242"/>
            <a:ext cx="483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1. convert 1.png 2.png +append 1-2.png</a:t>
            </a:r>
            <a:endParaRPr lang="en-A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37CFB1-B62C-4853-BE4B-3DB7A593DECD}"/>
              </a:ext>
            </a:extLst>
          </p:cNvPr>
          <p:cNvSpPr txBox="1"/>
          <p:nvPr/>
        </p:nvSpPr>
        <p:spPr>
          <a:xfrm>
            <a:off x="4066674" y="2289556"/>
            <a:ext cx="483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2. convert 3.png 4.png +append 3-4.png</a:t>
            </a:r>
            <a:endParaRPr lang="en-A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324CE-3787-4A29-9E4A-B36597FDE30F}"/>
              </a:ext>
            </a:extLst>
          </p:cNvPr>
          <p:cNvSpPr txBox="1"/>
          <p:nvPr/>
        </p:nvSpPr>
        <p:spPr>
          <a:xfrm>
            <a:off x="4066674" y="2585789"/>
            <a:ext cx="483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3. convert 1-2.png 3-4.png -append 1234.png</a:t>
            </a:r>
            <a:endParaRPr lang="en-A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2D403-D1E3-4B23-B292-AFD594DF6B44}"/>
              </a:ext>
            </a:extLst>
          </p:cNvPr>
          <p:cNvSpPr txBox="1"/>
          <p:nvPr/>
        </p:nvSpPr>
        <p:spPr>
          <a:xfrm>
            <a:off x="1323474" y="3003248"/>
            <a:ext cx="770823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noProof="1"/>
              <a:t>3. Crop an area to make small 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noProof="1"/>
              <a:t>convert 1234.png -crop 256x256+128+128 +repage 5.png </a:t>
            </a:r>
          </a:p>
          <a:p>
            <a:r>
              <a:rPr lang="en-AU" noProof="1"/>
              <a:t>4. Resize a smaller tile to 256x256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noProof="1"/>
              <a:t>convert 1234.png -crop 128x128+192+192 +repage 6.png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400" noProof="1"/>
              <a:t>convert 6.png -resize 256x256 7.png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F7CE66-AD55-42AE-8BC9-C33CEDEABD22}"/>
              </a:ext>
            </a:extLst>
          </p:cNvPr>
          <p:cNvSpPr txBox="1"/>
          <p:nvPr/>
        </p:nvSpPr>
        <p:spPr>
          <a:xfrm>
            <a:off x="1419725" y="4788568"/>
            <a:ext cx="579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See next slide for examples. View it as a slide show.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9"/>
    </mc:Choice>
    <mc:Fallback xmlns="">
      <p:transition spd="slow" advTm="1884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68EC4DCD-9B58-4C8C-A4A5-DF3866A16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784126"/>
            <a:ext cx="4876800" cy="4876800"/>
          </a:xfrm>
          <a:prstGeom prst="rect">
            <a:avLst/>
          </a:prstGeom>
        </p:spPr>
      </p:pic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19E26B56-3CD1-4907-A992-BAA4A2A584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03326"/>
            <a:ext cx="2438400" cy="2438400"/>
          </a:xfrm>
          <a:prstGeom prst="rect">
            <a:avLst/>
          </a:prstGeom>
        </p:spPr>
      </p:pic>
      <p:pic>
        <p:nvPicPr>
          <p:cNvPr id="8" name="Picture 7" descr="A picture containing nature&#10;&#10;Description automatically generated">
            <a:extLst>
              <a:ext uri="{FF2B5EF4-FFF2-40B4-BE49-F238E27FC236}">
                <a16:creationId xmlns:a16="http://schemas.microsoft.com/office/drawing/2014/main" id="{9F2DD846-D2A0-4810-BA69-4EEEDB89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25" y="784126"/>
            <a:ext cx="2438400" cy="2438400"/>
          </a:xfrm>
          <a:prstGeom prst="rect">
            <a:avLst/>
          </a:prstGeom>
        </p:spPr>
      </p:pic>
      <p:pic>
        <p:nvPicPr>
          <p:cNvPr id="10" name="Picture 9" descr="A close up of smoke&#10;&#10;Description automatically generated">
            <a:extLst>
              <a:ext uri="{FF2B5EF4-FFF2-40B4-BE49-F238E27FC236}">
                <a16:creationId xmlns:a16="http://schemas.microsoft.com/office/drawing/2014/main" id="{1E6C5C28-1B3B-4F03-BA2C-871B76EE8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612926"/>
            <a:ext cx="1219200" cy="1219200"/>
          </a:xfrm>
          <a:prstGeom prst="rect">
            <a:avLst/>
          </a:prstGeom>
        </p:spPr>
      </p:pic>
      <p:pic>
        <p:nvPicPr>
          <p:cNvPr id="11" name="Picture 10" descr="A close up of smoke&#10;&#10;Description automatically generated">
            <a:extLst>
              <a:ext uri="{FF2B5EF4-FFF2-40B4-BE49-F238E27FC236}">
                <a16:creationId xmlns:a16="http://schemas.microsoft.com/office/drawing/2014/main" id="{6AFA90D1-1925-42D7-B5FF-8377C932C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217" y="4447241"/>
            <a:ext cx="1219200" cy="1219200"/>
          </a:xfrm>
          <a:prstGeom prst="rect">
            <a:avLst/>
          </a:prstGeom>
        </p:spPr>
      </p:pic>
      <p:pic>
        <p:nvPicPr>
          <p:cNvPr id="13" name="Picture 12" descr="A close up of smoke&#10;&#10;Description automatically generated">
            <a:extLst>
              <a:ext uri="{FF2B5EF4-FFF2-40B4-BE49-F238E27FC236}">
                <a16:creationId xmlns:a16="http://schemas.microsoft.com/office/drawing/2014/main" id="{5E0C1712-356B-4046-AE84-F9DB030305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41426"/>
            <a:ext cx="2438400" cy="2438400"/>
          </a:xfrm>
          <a:prstGeom prst="rect">
            <a:avLst/>
          </a:prstGeom>
        </p:spPr>
      </p:pic>
      <p:pic>
        <p:nvPicPr>
          <p:cNvPr id="14" name="Picture 13" descr="A close up of smoke&#10;&#10;Description automatically generated">
            <a:extLst>
              <a:ext uri="{FF2B5EF4-FFF2-40B4-BE49-F238E27FC236}">
                <a16:creationId xmlns:a16="http://schemas.microsoft.com/office/drawing/2014/main" id="{7E22B136-0228-4F89-9CBD-FF528D7ED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784126"/>
            <a:ext cx="2438400" cy="2438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6A12B-453B-4163-BE1B-DC2F4B9167FA}"/>
              </a:ext>
            </a:extLst>
          </p:cNvPr>
          <p:cNvSpPr txBox="1"/>
          <p:nvPr/>
        </p:nvSpPr>
        <p:spPr>
          <a:xfrm>
            <a:off x="8655217" y="347116"/>
            <a:ext cx="2742699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256x256 cutout. Actual size</a:t>
            </a:r>
            <a:endParaRPr lang="en-A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30615-B36D-4D69-B25B-EBAD24B86406}"/>
              </a:ext>
            </a:extLst>
          </p:cNvPr>
          <p:cNvSpPr txBox="1"/>
          <p:nvPr/>
        </p:nvSpPr>
        <p:spPr>
          <a:xfrm>
            <a:off x="3657601" y="347116"/>
            <a:ext cx="487680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512x512 Actual size; Created from 4 x 10km tiles</a:t>
            </a:r>
            <a:endParaRPr lang="en-AU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05BC71-1D97-4B9E-8944-2A623387874F}"/>
              </a:ext>
            </a:extLst>
          </p:cNvPr>
          <p:cNvSpPr txBox="1"/>
          <p:nvPr/>
        </p:nvSpPr>
        <p:spPr>
          <a:xfrm>
            <a:off x="8655217" y="5671544"/>
            <a:ext cx="2494564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128x128 cutout. Actual size</a:t>
            </a:r>
            <a:endParaRPr lang="en-AU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42812-3E3B-4B26-890F-BDCBD4D915F7}"/>
              </a:ext>
            </a:extLst>
          </p:cNvPr>
          <p:cNvSpPr txBox="1"/>
          <p:nvPr/>
        </p:nvSpPr>
        <p:spPr>
          <a:xfrm>
            <a:off x="1095375" y="347116"/>
            <a:ext cx="243840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128x128 cutout Resized</a:t>
            </a:r>
            <a:endParaRPr lang="en-AU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9E195-7D37-4497-B81F-8EC81F030894}"/>
              </a:ext>
            </a:extLst>
          </p:cNvPr>
          <p:cNvSpPr txBox="1"/>
          <p:nvPr/>
        </p:nvSpPr>
        <p:spPr>
          <a:xfrm>
            <a:off x="59513" y="-62095"/>
            <a:ext cx="8251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Manually created tiles to develop the logic. Must view this slide as a slide show.</a:t>
            </a:r>
            <a:endParaRPr lang="en-AU" b="1" dirty="0"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651D18-B2B7-49B6-B294-653DBC70A936}"/>
              </a:ext>
            </a:extLst>
          </p:cNvPr>
          <p:cNvSpPr/>
          <p:nvPr/>
        </p:nvSpPr>
        <p:spPr>
          <a:xfrm>
            <a:off x="3657600" y="7841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03995D-3B85-46E6-90B2-EC41B45B982F}"/>
              </a:ext>
            </a:extLst>
          </p:cNvPr>
          <p:cNvSpPr/>
          <p:nvPr/>
        </p:nvSpPr>
        <p:spPr>
          <a:xfrm>
            <a:off x="6096000" y="7841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9D8297-19B0-4E13-8839-3991ABD40DC6}"/>
              </a:ext>
            </a:extLst>
          </p:cNvPr>
          <p:cNvSpPr/>
          <p:nvPr/>
        </p:nvSpPr>
        <p:spPr>
          <a:xfrm>
            <a:off x="3657600" y="32225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B4B34-3992-4020-8CD6-6FEF5DEA7E6E}"/>
              </a:ext>
            </a:extLst>
          </p:cNvPr>
          <p:cNvSpPr/>
          <p:nvPr/>
        </p:nvSpPr>
        <p:spPr>
          <a:xfrm>
            <a:off x="6096000" y="3222526"/>
            <a:ext cx="2438400" cy="24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78BC8-4515-4DF9-BBD6-D461F6FCC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6" y="3222526"/>
            <a:ext cx="2438400" cy="2438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AB05BF-9415-467F-9684-CF8F44CA70EB}"/>
              </a:ext>
            </a:extLst>
          </p:cNvPr>
          <p:cNvSpPr txBox="1"/>
          <p:nvPr/>
        </p:nvSpPr>
        <p:spPr>
          <a:xfrm>
            <a:off x="1095375" y="5669612"/>
            <a:ext cx="2666499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20km tile from 4 x 10km tiles.</a:t>
            </a:r>
            <a:endParaRPr lang="en-AU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3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99"/>
    </mc:Choice>
    <mc:Fallback xmlns="">
      <p:transition spd="slow" advTm="43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|2|2.1|1.9|1.8|1.6|1.6|1.6|1.6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3.7|7.2|1.1|6.4|1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NCI">
      <a:dk1>
        <a:srgbClr val="000000"/>
      </a:dk1>
      <a:lt1>
        <a:srgbClr val="FFFFFF"/>
      </a:lt1>
      <a:dk2>
        <a:srgbClr val="28415B"/>
      </a:dk2>
      <a:lt2>
        <a:srgbClr val="E7E6E6"/>
      </a:lt2>
      <a:accent1>
        <a:srgbClr val="5943E9"/>
      </a:accent1>
      <a:accent2>
        <a:srgbClr val="00946C"/>
      </a:accent2>
      <a:accent3>
        <a:srgbClr val="A5A5A5"/>
      </a:accent3>
      <a:accent4>
        <a:srgbClr val="FFA422"/>
      </a:accent4>
      <a:accent5>
        <a:srgbClr val="00A0FF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I PP Template 2019" id="{3BDED25B-7F31-324D-A77B-E4A3E429F2FC}" vid="{5D4FE526-A2F3-994F-BDF5-7B6F88BF38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3191</TotalTime>
  <Words>1436</Words>
  <Application>Microsoft Office PowerPoint</Application>
  <PresentationFormat>Widescreen</PresentationFormat>
  <Paragraphs>269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 New</vt:lpstr>
      <vt:lpstr>Roboto</vt:lpstr>
      <vt:lpstr>Roboto Light</vt:lpstr>
      <vt:lpstr>Symbol</vt:lpstr>
      <vt:lpstr>Titillium Web SemiBold</vt:lpstr>
      <vt:lpstr>Tw Cen MT</vt:lpstr>
      <vt:lpstr>Wingdings</vt:lpstr>
      <vt:lpstr>Circuit</vt:lpstr>
      <vt:lpstr>Accelerated pyramid</vt:lpstr>
      <vt:lpstr>purpose</vt:lpstr>
      <vt:lpstr>PowerPoint Presentation</vt:lpstr>
      <vt:lpstr>limitations</vt:lpstr>
      <vt:lpstr>solution</vt:lpstr>
      <vt:lpstr>challenges</vt:lpstr>
      <vt:lpstr>Logic and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Wilkinson</dc:creator>
  <cp:lastModifiedBy>Arapaut Sivaprasad</cp:lastModifiedBy>
  <cp:revision>82</cp:revision>
  <dcterms:created xsi:type="dcterms:W3CDTF">2019-06-18T23:48:51Z</dcterms:created>
  <dcterms:modified xsi:type="dcterms:W3CDTF">2019-09-20T01:40:24Z</dcterms:modified>
</cp:coreProperties>
</file>